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8"/>
  </p:notesMasterIdLst>
  <p:sldIdLst>
    <p:sldId id="256" r:id="rId2"/>
    <p:sldId id="311" r:id="rId3"/>
    <p:sldId id="303" r:id="rId4"/>
    <p:sldId id="350" r:id="rId5"/>
    <p:sldId id="348" r:id="rId6"/>
    <p:sldId id="349" r:id="rId7"/>
    <p:sldId id="345" r:id="rId8"/>
    <p:sldId id="346" r:id="rId9"/>
    <p:sldId id="304" r:id="rId10"/>
    <p:sldId id="313" r:id="rId11"/>
    <p:sldId id="314" r:id="rId12"/>
    <p:sldId id="305" r:id="rId13"/>
    <p:sldId id="306" r:id="rId14"/>
    <p:sldId id="307" r:id="rId15"/>
    <p:sldId id="315" r:id="rId16"/>
    <p:sldId id="308" r:id="rId17"/>
    <p:sldId id="309" r:id="rId18"/>
    <p:sldId id="316" r:id="rId19"/>
    <p:sldId id="310" r:id="rId20"/>
    <p:sldId id="327" r:id="rId21"/>
    <p:sldId id="326" r:id="rId22"/>
    <p:sldId id="317" r:id="rId23"/>
    <p:sldId id="354" r:id="rId24"/>
    <p:sldId id="351" r:id="rId25"/>
    <p:sldId id="352" r:id="rId26"/>
    <p:sldId id="353" r:id="rId27"/>
    <p:sldId id="301" r:id="rId28"/>
    <p:sldId id="357" r:id="rId29"/>
    <p:sldId id="356" r:id="rId30"/>
    <p:sldId id="355" r:id="rId31"/>
    <p:sldId id="287" r:id="rId32"/>
    <p:sldId id="325" r:id="rId33"/>
    <p:sldId id="328" r:id="rId34"/>
    <p:sldId id="290" r:id="rId35"/>
    <p:sldId id="289" r:id="rId36"/>
    <p:sldId id="291" r:id="rId37"/>
    <p:sldId id="292" r:id="rId38"/>
    <p:sldId id="329" r:id="rId39"/>
    <p:sldId id="294" r:id="rId40"/>
    <p:sldId id="295" r:id="rId41"/>
    <p:sldId id="296" r:id="rId42"/>
    <p:sldId id="298" r:id="rId43"/>
    <p:sldId id="330" r:id="rId44"/>
    <p:sldId id="340" r:id="rId45"/>
    <p:sldId id="344" r:id="rId46"/>
    <p:sldId id="343" r:id="rId47"/>
    <p:sldId id="342" r:id="rId48"/>
    <p:sldId id="341" r:id="rId49"/>
    <p:sldId id="335" r:id="rId50"/>
    <p:sldId id="336" r:id="rId51"/>
    <p:sldId id="331" r:id="rId52"/>
    <p:sldId id="334" r:id="rId53"/>
    <p:sldId id="333" r:id="rId54"/>
    <p:sldId id="332" r:id="rId55"/>
    <p:sldId id="279" r:id="rId56"/>
    <p:sldId id="339" r:id="rId57"/>
  </p:sldIdLst>
  <p:sldSz cx="9144000" cy="5143500" type="screen16x9"/>
  <p:notesSz cx="6858000" cy="9144000"/>
  <p:embeddedFontLst>
    <p:embeddedFont>
      <p:font typeface="Montserrat" panose="020B0604020202020204" charset="0"/>
      <p:regular r:id="rId59"/>
      <p:bold r:id="rId60"/>
      <p:italic r:id="rId61"/>
      <p:boldItalic r:id="rId62"/>
    </p:embeddedFont>
    <p:embeddedFont>
      <p:font typeface="Source Sans Pr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2"/>
    <a:srgbClr val="3A9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8835-C8AF-43CA-B3F6-153E68EEFE36}">
  <a:tblStyle styleId="{A1D68835-C8AF-43CA-B3F6-153E68EEFE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40" d="100"/>
          <a:sy n="140" d="100"/>
        </p:scale>
        <p:origin x="138" y="43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4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9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860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947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13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97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31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4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193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45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183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58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9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696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9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751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609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93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344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81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771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590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76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462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61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44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284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80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752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6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084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974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326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50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892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581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11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99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600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24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75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9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372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195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48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773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013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005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0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1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619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23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101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lstStyle>
            <a:lvl1pPr lvl="0" rtl="0">
              <a:spcBef>
                <a:spcPts val="0"/>
              </a:spcBef>
              <a:spcAft>
                <a:spcPts val="0"/>
              </a:spcAft>
              <a:buClr>
                <a:srgbClr val="00BEF2"/>
              </a:buClr>
              <a:buSzPts val="3000"/>
              <a:buNone/>
              <a:defRPr sz="3000">
                <a:solidFill>
                  <a:srgbClr val="00BEF2"/>
                </a:solidFill>
              </a:defRPr>
            </a:lvl1pPr>
            <a:lvl2pPr lvl="1" rtl="0">
              <a:spcBef>
                <a:spcPts val="0"/>
              </a:spcBef>
              <a:spcAft>
                <a:spcPts val="0"/>
              </a:spcAft>
              <a:buClr>
                <a:srgbClr val="00BEF2"/>
              </a:buClr>
              <a:buSzPts val="3000"/>
              <a:buNone/>
              <a:defRPr sz="3000">
                <a:solidFill>
                  <a:srgbClr val="00BEF2"/>
                </a:solidFill>
              </a:defRPr>
            </a:lvl2pPr>
            <a:lvl3pPr lvl="2" rtl="0">
              <a:spcBef>
                <a:spcPts val="0"/>
              </a:spcBef>
              <a:spcAft>
                <a:spcPts val="0"/>
              </a:spcAft>
              <a:buClr>
                <a:srgbClr val="00BEF2"/>
              </a:buClr>
              <a:buSzPts val="3000"/>
              <a:buNone/>
              <a:defRPr sz="3000">
                <a:solidFill>
                  <a:srgbClr val="00BEF2"/>
                </a:solidFill>
              </a:defRPr>
            </a:lvl3pPr>
            <a:lvl4pPr lvl="3" rtl="0">
              <a:spcBef>
                <a:spcPts val="0"/>
              </a:spcBef>
              <a:spcAft>
                <a:spcPts val="0"/>
              </a:spcAft>
              <a:buClr>
                <a:srgbClr val="00BEF2"/>
              </a:buClr>
              <a:buSzPts val="3000"/>
              <a:buNone/>
              <a:defRPr sz="3000">
                <a:solidFill>
                  <a:srgbClr val="00BEF2"/>
                </a:solidFill>
              </a:defRPr>
            </a:lvl4pPr>
            <a:lvl5pPr lvl="4" rtl="0">
              <a:spcBef>
                <a:spcPts val="0"/>
              </a:spcBef>
              <a:spcAft>
                <a:spcPts val="0"/>
              </a:spcAft>
              <a:buClr>
                <a:srgbClr val="00BEF2"/>
              </a:buClr>
              <a:buSzPts val="3000"/>
              <a:buNone/>
              <a:defRPr sz="3000">
                <a:solidFill>
                  <a:srgbClr val="00BEF2"/>
                </a:solidFill>
              </a:defRPr>
            </a:lvl5pPr>
            <a:lvl6pPr lvl="5" rtl="0">
              <a:spcBef>
                <a:spcPts val="0"/>
              </a:spcBef>
              <a:spcAft>
                <a:spcPts val="0"/>
              </a:spcAft>
              <a:buClr>
                <a:srgbClr val="00BEF2"/>
              </a:buClr>
              <a:buSzPts val="3000"/>
              <a:buNone/>
              <a:defRPr sz="3000">
                <a:solidFill>
                  <a:srgbClr val="00BEF2"/>
                </a:solidFill>
              </a:defRPr>
            </a:lvl6pPr>
            <a:lvl7pPr lvl="6" rtl="0">
              <a:spcBef>
                <a:spcPts val="0"/>
              </a:spcBef>
              <a:spcAft>
                <a:spcPts val="0"/>
              </a:spcAft>
              <a:buClr>
                <a:srgbClr val="00BEF2"/>
              </a:buClr>
              <a:buSzPts val="3000"/>
              <a:buNone/>
              <a:defRPr sz="3000">
                <a:solidFill>
                  <a:srgbClr val="00BEF2"/>
                </a:solidFill>
              </a:defRPr>
            </a:lvl7pPr>
            <a:lvl8pPr lvl="7" rtl="0">
              <a:spcBef>
                <a:spcPts val="0"/>
              </a:spcBef>
              <a:spcAft>
                <a:spcPts val="0"/>
              </a:spcAft>
              <a:buClr>
                <a:srgbClr val="00BEF2"/>
              </a:buClr>
              <a:buSzPts val="3000"/>
              <a:buNone/>
              <a:defRPr sz="3000">
                <a:solidFill>
                  <a:srgbClr val="00BEF2"/>
                </a:solidFill>
              </a:defRPr>
            </a:lvl8pPr>
            <a:lvl9pPr lvl="8" rtl="0">
              <a:spcBef>
                <a:spcPts val="0"/>
              </a:spcBef>
              <a:spcAft>
                <a:spcPts val="0"/>
              </a:spcAft>
              <a:buClr>
                <a:srgbClr val="00BEF2"/>
              </a:buClr>
              <a:buSzPts val="3000"/>
              <a:buNone/>
              <a:defRPr sz="3000">
                <a:solidFill>
                  <a:srgbClr val="00BEF2"/>
                </a:solidFill>
              </a:defRPr>
            </a:lvl9pPr>
          </a:lstStyle>
          <a:p>
            <a:endParaRPr/>
          </a:p>
        </p:txBody>
      </p:sp>
      <p:sp>
        <p:nvSpPr>
          <p:cNvPr id="17" name="Google Shape;17;p3"/>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lstStyle>
            <a:lvl1pPr lvl="0" rtl="0">
              <a:spcBef>
                <a:spcPts val="0"/>
              </a:spcBef>
              <a:spcAft>
                <a:spcPts val="0"/>
              </a:spcAft>
              <a:buClr>
                <a:srgbClr val="25516C"/>
              </a:buClr>
              <a:buSzPts val="1800"/>
              <a:buNone/>
              <a:defRPr sz="1800">
                <a:solidFill>
                  <a:srgbClr val="25516C"/>
                </a:solidFill>
              </a:defRPr>
            </a:lvl1pPr>
            <a:lvl2pPr lvl="1" rtl="0">
              <a:spcBef>
                <a:spcPts val="0"/>
              </a:spcBef>
              <a:spcAft>
                <a:spcPts val="0"/>
              </a:spcAft>
              <a:buClr>
                <a:srgbClr val="25516C"/>
              </a:buClr>
              <a:buSzPts val="1800"/>
              <a:buNone/>
              <a:defRPr sz="1800">
                <a:solidFill>
                  <a:srgbClr val="25516C"/>
                </a:solidFill>
              </a:defRPr>
            </a:lvl2pPr>
            <a:lvl3pPr lvl="2" rtl="0">
              <a:spcBef>
                <a:spcPts val="0"/>
              </a:spcBef>
              <a:spcAft>
                <a:spcPts val="0"/>
              </a:spcAft>
              <a:buClr>
                <a:srgbClr val="25516C"/>
              </a:buClr>
              <a:buSzPts val="1800"/>
              <a:buNone/>
              <a:defRPr sz="1800">
                <a:solidFill>
                  <a:srgbClr val="25516C"/>
                </a:solidFill>
              </a:defRPr>
            </a:lvl3pPr>
            <a:lvl4pPr lvl="3" rtl="0">
              <a:spcBef>
                <a:spcPts val="0"/>
              </a:spcBef>
              <a:spcAft>
                <a:spcPts val="0"/>
              </a:spcAft>
              <a:buClr>
                <a:srgbClr val="25516C"/>
              </a:buClr>
              <a:buSzPts val="1800"/>
              <a:buNone/>
              <a:defRPr sz="1800">
                <a:solidFill>
                  <a:srgbClr val="25516C"/>
                </a:solidFill>
              </a:defRPr>
            </a:lvl4pPr>
            <a:lvl5pPr lvl="4" rtl="0">
              <a:spcBef>
                <a:spcPts val="0"/>
              </a:spcBef>
              <a:spcAft>
                <a:spcPts val="0"/>
              </a:spcAft>
              <a:buClr>
                <a:srgbClr val="25516C"/>
              </a:buClr>
              <a:buSzPts val="1800"/>
              <a:buNone/>
              <a:defRPr sz="1800">
                <a:solidFill>
                  <a:srgbClr val="25516C"/>
                </a:solidFill>
              </a:defRPr>
            </a:lvl5pPr>
            <a:lvl6pPr lvl="5" rtl="0">
              <a:spcBef>
                <a:spcPts val="0"/>
              </a:spcBef>
              <a:spcAft>
                <a:spcPts val="0"/>
              </a:spcAft>
              <a:buClr>
                <a:srgbClr val="25516C"/>
              </a:buClr>
              <a:buSzPts val="1800"/>
              <a:buNone/>
              <a:defRPr sz="1800">
                <a:solidFill>
                  <a:srgbClr val="25516C"/>
                </a:solidFill>
              </a:defRPr>
            </a:lvl6pPr>
            <a:lvl7pPr lvl="6" rtl="0">
              <a:spcBef>
                <a:spcPts val="0"/>
              </a:spcBef>
              <a:spcAft>
                <a:spcPts val="0"/>
              </a:spcAft>
              <a:buClr>
                <a:srgbClr val="25516C"/>
              </a:buClr>
              <a:buSzPts val="1800"/>
              <a:buNone/>
              <a:defRPr sz="1800">
                <a:solidFill>
                  <a:srgbClr val="25516C"/>
                </a:solidFill>
              </a:defRPr>
            </a:lvl7pPr>
            <a:lvl8pPr lvl="7" rtl="0">
              <a:spcBef>
                <a:spcPts val="0"/>
              </a:spcBef>
              <a:spcAft>
                <a:spcPts val="0"/>
              </a:spcAft>
              <a:buClr>
                <a:srgbClr val="25516C"/>
              </a:buClr>
              <a:buSzPts val="1800"/>
              <a:buNone/>
              <a:defRPr sz="1800">
                <a:solidFill>
                  <a:srgbClr val="25516C"/>
                </a:solidFill>
              </a:defRPr>
            </a:lvl8pPr>
            <a:lvl9pPr lvl="8" rtl="0">
              <a:spcBef>
                <a:spcPts val="0"/>
              </a:spcBef>
              <a:spcAft>
                <a:spcPts val="0"/>
              </a:spcAft>
              <a:buClr>
                <a:srgbClr val="25516C"/>
              </a:buClr>
              <a:buSzPts val="1800"/>
              <a:buNone/>
              <a:defRPr sz="1800">
                <a:solidFill>
                  <a:srgbClr val="25516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6"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10200"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0125"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50"/>
        <p:cNvGrpSpPr/>
        <p:nvPr/>
      </p:nvGrpSpPr>
      <p:grpSpPr>
        <a:xfrm>
          <a:off x="0" y="0"/>
          <a:ext cx="0" cy="0"/>
          <a:chOff x="0" y="0"/>
          <a:chExt cx="0" cy="0"/>
        </a:xfrm>
      </p:grpSpPr>
      <p:pic>
        <p:nvPicPr>
          <p:cNvPr id="51" name="Google Shape;51;p9"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9"/>
          <p:cNvSpPr txBox="1">
            <a:spLocks noGrp="1"/>
          </p:cNvSpPr>
          <p:nvPr>
            <p:ph type="sldNum" idx="12"/>
          </p:nvPr>
        </p:nvSpPr>
        <p:spPr>
          <a:xfrm>
            <a:off x="637950" y="0"/>
            <a:ext cx="7860600" cy="637800"/>
          </a:xfrm>
          <a:prstGeom prst="rect">
            <a:avLst/>
          </a:prstGeom>
        </p:spPr>
        <p:txBody>
          <a:bodyPr spcFirstLastPara="1" wrap="square" lIns="91425" tIns="91425" rIns="91425" bIns="91425" anchor="b"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1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10102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42655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8429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905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8.tm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1.tmp"/><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22.tmp"/><Relationship Id="rId7"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5.tmp"/><Relationship Id="rId5" Type="http://schemas.openxmlformats.org/officeDocument/2006/relationships/image" Target="../media/image24.tmp"/><Relationship Id="rId10" Type="http://schemas.openxmlformats.org/officeDocument/2006/relationships/image" Target="../media/image28.tmp"/><Relationship Id="rId4" Type="http://schemas.openxmlformats.org/officeDocument/2006/relationships/image" Target="../media/image23.tmp"/><Relationship Id="rId9" Type="http://schemas.openxmlformats.org/officeDocument/2006/relationships/image" Target="../media/image27.tmp"/></Relationships>
</file>

<file path=ppt/slides/_rels/slide3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1.tmp"/><Relationship Id="rId4" Type="http://schemas.openxmlformats.org/officeDocument/2006/relationships/image" Target="../media/image30.tmp"/></Relationships>
</file>

<file path=ppt/slides/_rels/slide3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4.tm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37.tmp"/><Relationship Id="rId5" Type="http://schemas.openxmlformats.org/officeDocument/2006/relationships/image" Target="../media/image21.tmp"/><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25.tmp"/><Relationship Id="rId7" Type="http://schemas.openxmlformats.org/officeDocument/2006/relationships/image" Target="../media/image40.tmp"/><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9.tmp"/><Relationship Id="rId5" Type="http://schemas.openxmlformats.org/officeDocument/2006/relationships/image" Target="../media/image38.tmp"/><Relationship Id="rId10" Type="http://schemas.openxmlformats.org/officeDocument/2006/relationships/image" Target="../media/image28.tmp"/><Relationship Id="rId4" Type="http://schemas.openxmlformats.org/officeDocument/2006/relationships/image" Target="../media/image19.png"/><Relationship Id="rId9" Type="http://schemas.openxmlformats.org/officeDocument/2006/relationships/image" Target="../media/image27.tmp"/></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CHAIN OF RESPONSIBILITY</a:t>
            </a:r>
            <a:endParaRPr dirty="0"/>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grpSp>
      <p:pic>
        <p:nvPicPr>
          <p:cNvPr id="3074" name="Picture 2" descr="Bildergebnis fÃ¼r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151" y="2837382"/>
            <a:ext cx="4831805" cy="1240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Examples</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Where can we apply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745632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School</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860531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1"/>
          </a:xfrm>
          <a:prstGeom prst="rect">
            <a:avLst/>
          </a:prstGeom>
        </p:spPr>
      </p:pic>
    </p:spTree>
    <p:extLst>
      <p:ext uri="{BB962C8B-B14F-4D97-AF65-F5344CB8AC3E}">
        <p14:creationId xmlns:p14="http://schemas.microsoft.com/office/powerpoint/2010/main" val="1707031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1"/>
          </a:xfrm>
          <a:prstGeom prst="rect">
            <a:avLst/>
          </a:prstGeom>
        </p:spPr>
      </p:pic>
    </p:spTree>
    <p:extLst>
      <p:ext uri="{BB962C8B-B14F-4D97-AF65-F5344CB8AC3E}">
        <p14:creationId xmlns:p14="http://schemas.microsoft.com/office/powerpoint/2010/main" val="2167556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2"/>
          </a:xfrm>
          <a:prstGeom prst="rect">
            <a:avLst/>
          </a:prstGeom>
        </p:spPr>
      </p:pic>
    </p:spTree>
    <p:extLst>
      <p:ext uri="{BB962C8B-B14F-4D97-AF65-F5344CB8AC3E}">
        <p14:creationId xmlns:p14="http://schemas.microsoft.com/office/powerpoint/2010/main" val="1657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ATM</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01698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1026" name="Picture 2" descr="Imagini pentru atm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1497925"/>
            <a:ext cx="2886075"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56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2050" name="Picture 2" descr="Imagini pentru atm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377275"/>
            <a:ext cx="3091162" cy="29888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ini pentru atm chain of responsibil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1847740"/>
            <a:ext cx="42576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6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Input Validation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89136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73" y="1320125"/>
            <a:ext cx="3250480" cy="3130212"/>
          </a:xfrm>
          <a:prstGeom prst="rect">
            <a:avLst/>
          </a:prstGeom>
        </p:spPr>
      </p:pic>
    </p:spTree>
    <p:extLst>
      <p:ext uri="{BB962C8B-B14F-4D97-AF65-F5344CB8AC3E}">
        <p14:creationId xmlns:p14="http://schemas.microsoft.com/office/powerpoint/2010/main" val="294078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29042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Mail</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37026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5122" name="Picture 2" descr="Bildergebnis fÃ¼r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1362451"/>
            <a:ext cx="5168900" cy="30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892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Applicability</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When should </a:t>
            </a:r>
            <a:r>
              <a:rPr lang="en-US" dirty="0"/>
              <a:t>we use 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892902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particular </a:t>
            </a:r>
            <a:r>
              <a:rPr lang="en-US" sz="1800" dirty="0" smtClean="0"/>
              <a:t>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dirty="0"/>
              <a:t>When you want to decouple a request’s sender and receiver</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097345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b="1" dirty="0" smtClean="0"/>
              <a:t>When it’s </a:t>
            </a:r>
            <a:r>
              <a:rPr lang="en-US" sz="1800" b="1" dirty="0"/>
              <a:t>essential to execute </a:t>
            </a:r>
            <a:r>
              <a:rPr lang="en-US" sz="1800" b="1" dirty="0">
                <a:solidFill>
                  <a:srgbClr val="00BEF2"/>
                </a:solidFill>
              </a:rPr>
              <a:t>several</a:t>
            </a:r>
            <a:r>
              <a:rPr lang="en-US" sz="1800" b="1" dirty="0"/>
              <a:t> handlers in a particular </a:t>
            </a:r>
            <a:r>
              <a:rPr lang="en-US" sz="1800" b="1" dirty="0" smtClean="0"/>
              <a:t>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dirty="0"/>
              <a:t>When you want to decouple a request’s sender and receiver</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64053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particular </a:t>
            </a:r>
            <a:r>
              <a:rPr lang="en-US" sz="1800" dirty="0" smtClean="0"/>
              <a:t>order</a:t>
            </a:r>
          </a:p>
          <a:p>
            <a:pPr fontAlgn="base"/>
            <a:r>
              <a:rPr lang="en-US" sz="1800" b="1" dirty="0" smtClean="0"/>
              <a:t>When </a:t>
            </a:r>
            <a:r>
              <a:rPr lang="en-US" sz="1800" b="1" dirty="0"/>
              <a:t>the set of handlers and their order are supposed to change at </a:t>
            </a:r>
            <a:r>
              <a:rPr lang="en-US" sz="1800" b="1" dirty="0" smtClean="0">
                <a:solidFill>
                  <a:srgbClr val="00BEF2"/>
                </a:solidFill>
              </a:rPr>
              <a:t>runtime</a:t>
            </a:r>
            <a:r>
              <a:rPr lang="en-US" sz="1800" b="1" dirty="0" smtClean="0"/>
              <a:t> </a:t>
            </a:r>
          </a:p>
          <a:p>
            <a:pPr fontAlgn="base"/>
            <a:r>
              <a:rPr lang="en-US" sz="1800" dirty="0"/>
              <a:t>When you want to decouple a request’s sender and receiver</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36134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particular </a:t>
            </a:r>
            <a:r>
              <a:rPr lang="en-US" sz="1800" dirty="0" smtClean="0"/>
              <a:t>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b="1" dirty="0"/>
              <a:t>When you want to </a:t>
            </a:r>
            <a:r>
              <a:rPr lang="en-US" sz="1800" b="1" dirty="0">
                <a:solidFill>
                  <a:srgbClr val="00BEF2"/>
                </a:solidFill>
              </a:rPr>
              <a:t>decouple</a:t>
            </a:r>
            <a:r>
              <a:rPr lang="en-US" sz="1800" b="1" dirty="0"/>
              <a:t> a request’s sender and receiver</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695747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963375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804776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r>
              <a:rPr lang="en-US" sz="1800" b="1" dirty="0"/>
              <a:t>Concrete handlers :</a:t>
            </a:r>
            <a:r>
              <a:rPr lang="en-US" sz="1800" dirty="0"/>
              <a:t> These are actual handlers of the request chained in some sequential </a:t>
            </a:r>
            <a:r>
              <a:rPr lang="en-US" sz="1800" dirty="0" smtClean="0"/>
              <a:t>order. (a </a:t>
            </a:r>
            <a:r>
              <a:rPr lang="en-US" sz="1800" dirty="0" smtClean="0">
                <a:solidFill>
                  <a:srgbClr val="00BEF2"/>
                </a:solidFill>
              </a:rPr>
              <a:t>node</a:t>
            </a:r>
            <a:r>
              <a:rPr lang="en-US" sz="1800" dirty="0" smtClean="0"/>
              <a:t> in the linked list)</a:t>
            </a:r>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628983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Chain of Responsibility</a:t>
            </a:r>
            <a:r>
              <a:rPr lang="en-US" sz="1800" dirty="0"/>
              <a:t> is a </a:t>
            </a:r>
            <a:r>
              <a:rPr lang="en-US" sz="1800" dirty="0">
                <a:solidFill>
                  <a:srgbClr val="00BEF2"/>
                </a:solidFill>
              </a:rPr>
              <a:t>behavioral</a:t>
            </a:r>
            <a:r>
              <a:rPr lang="en-US" sz="1800" dirty="0"/>
              <a:t> design pattern that lets you pass requests along a chain of handlers. Upon receiving a request, each handler decides either to process the request or to pass it to the next handler in the chain.</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Definition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66" y="2427635"/>
            <a:ext cx="2917767" cy="2058352"/>
          </a:xfrm>
          <a:prstGeom prst="rect">
            <a:avLst/>
          </a:prstGeom>
        </p:spPr>
      </p:pic>
    </p:spTree>
    <p:extLst>
      <p:ext uri="{BB962C8B-B14F-4D97-AF65-F5344CB8AC3E}">
        <p14:creationId xmlns:p14="http://schemas.microsoft.com/office/powerpoint/2010/main" val="215299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r>
              <a:rPr lang="en-US" sz="1800" b="1" dirty="0"/>
              <a:t>Concrete handlers :</a:t>
            </a:r>
            <a:r>
              <a:rPr lang="en-US" sz="1800" dirty="0"/>
              <a:t> These are actual handlers of the request chained in some sequential </a:t>
            </a:r>
            <a:r>
              <a:rPr lang="en-US" sz="1800" dirty="0" smtClean="0"/>
              <a:t>order. (a </a:t>
            </a:r>
            <a:r>
              <a:rPr lang="en-US" sz="1800" dirty="0" smtClean="0">
                <a:solidFill>
                  <a:srgbClr val="00BEF2"/>
                </a:solidFill>
              </a:rPr>
              <a:t>node</a:t>
            </a:r>
            <a:r>
              <a:rPr lang="en-US" sz="1800" dirty="0" smtClean="0"/>
              <a:t> in the linked list)</a:t>
            </a:r>
          </a:p>
          <a:p>
            <a:pPr fontAlgn="base"/>
            <a:endParaRPr lang="en-US" sz="1800" dirty="0"/>
          </a:p>
          <a:p>
            <a:pPr fontAlgn="base"/>
            <a:r>
              <a:rPr lang="en-US" sz="1800" b="1" dirty="0"/>
              <a:t>Client :</a:t>
            </a:r>
            <a:r>
              <a:rPr lang="en-US" sz="1800" dirty="0"/>
              <a:t> Originator of </a:t>
            </a:r>
            <a:r>
              <a:rPr lang="en-US" sz="1800" dirty="0">
                <a:solidFill>
                  <a:srgbClr val="00BEF2"/>
                </a:solidFill>
              </a:rPr>
              <a:t>request</a:t>
            </a:r>
            <a:r>
              <a:rPr lang="en-US" sz="1800" dirty="0"/>
              <a:t> and this will access the handler to handle </a:t>
            </a:r>
            <a:r>
              <a:rPr lang="en-US" sz="1800" dirty="0" smtClean="0"/>
              <a:t>it.</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821259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Diagram</a:t>
            </a:r>
            <a:endParaRPr dirty="0"/>
          </a:p>
        </p:txBody>
      </p:sp>
      <p:sp>
        <p:nvSpPr>
          <p:cNvPr id="308" name="Google Shape;308;p3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93" y="1681010"/>
            <a:ext cx="5106113" cy="2181529"/>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961860" y="2080590"/>
            <a:ext cx="705752" cy="132523"/>
          </a:xfrm>
          <a:prstGeom prst="rect">
            <a:avLst/>
          </a:prstGeom>
        </p:spPr>
      </p:pic>
    </p:spTree>
    <p:extLst>
      <p:ext uri="{BB962C8B-B14F-4D97-AF65-F5344CB8AC3E}">
        <p14:creationId xmlns:p14="http://schemas.microsoft.com/office/powerpoint/2010/main" val="3516924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code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The fun part</a:t>
            </a:r>
            <a:endParaRPr lang="en-US" dirty="0"/>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119669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Only one </a:t>
            </a:r>
            <a:r>
              <a:rPr lang="en-US" sz="1800" dirty="0">
                <a:solidFill>
                  <a:schemeClr val="bg1"/>
                </a:solidFill>
                <a:latin typeface="Source Sans Pro" panose="020B0604020202020204" charset="0"/>
              </a:rPr>
              <a:t>receiver in the chain handles the </a:t>
            </a:r>
            <a:r>
              <a:rPr lang="en-US" sz="1800" dirty="0" smtClean="0">
                <a:solidFill>
                  <a:schemeClr val="bg1"/>
                </a:solidFill>
                <a:latin typeface="Source Sans Pro" panose="020B0604020202020204" charset="0"/>
              </a:rPr>
              <a:t>Request</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298010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283" y="684783"/>
            <a:ext cx="1034240" cy="573440"/>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529" y="1400078"/>
            <a:ext cx="4289747" cy="3022488"/>
          </a:xfrm>
          <a:prstGeom prst="rect">
            <a:avLst/>
          </a:prstGeom>
        </p:spPr>
      </p:pic>
    </p:spTree>
    <p:extLst>
      <p:ext uri="{BB962C8B-B14F-4D97-AF65-F5344CB8AC3E}">
        <p14:creationId xmlns:p14="http://schemas.microsoft.com/office/powerpoint/2010/main" val="2800267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20" y="1620642"/>
            <a:ext cx="2360294" cy="2647955"/>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470" y="1620641"/>
            <a:ext cx="2389798" cy="264795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4" y="1620640"/>
            <a:ext cx="2404549" cy="2647955"/>
          </a:xfrm>
          <a:prstGeom prst="rect">
            <a:avLst/>
          </a:prstGeom>
        </p:spPr>
      </p:pic>
      <p:pic>
        <p:nvPicPr>
          <p:cNvPr id="2" name="Picture 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138" y="672897"/>
            <a:ext cx="706761" cy="609500"/>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8988" y="672897"/>
            <a:ext cx="706761" cy="609500"/>
          </a:xfrm>
          <a:prstGeom prst="rect">
            <a:avLst/>
          </a:prstGeom>
        </p:spPr>
      </p:pic>
      <p:pic>
        <p:nvPicPr>
          <p:cNvPr id="12" name="Picture 1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117" y="672897"/>
            <a:ext cx="706761" cy="6095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0252" y="763298"/>
            <a:ext cx="523835" cy="141577"/>
          </a:xfrm>
          <a:prstGeom prst="rect">
            <a:avLst/>
          </a:prstGeom>
        </p:spPr>
      </p:pic>
      <p:pic>
        <p:nvPicPr>
          <p:cNvPr id="8" name="Picture 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0462" y="767598"/>
            <a:ext cx="515973" cy="137277"/>
          </a:xfrm>
          <a:prstGeom prst="rect">
            <a:avLst/>
          </a:prstGeom>
        </p:spPr>
      </p:pic>
      <p:pic>
        <p:nvPicPr>
          <p:cNvPr id="14" name="Picture 1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7849" y="765906"/>
            <a:ext cx="527123" cy="138969"/>
          </a:xfrm>
          <a:prstGeom prst="rect">
            <a:avLst/>
          </a:prstGeom>
        </p:spPr>
      </p:pic>
    </p:spTree>
    <p:extLst>
      <p:ext uri="{BB962C8B-B14F-4D97-AF65-F5344CB8AC3E}">
        <p14:creationId xmlns:p14="http://schemas.microsoft.com/office/powerpoint/2010/main" val="398710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20" y="1425819"/>
            <a:ext cx="2800592" cy="2908307"/>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668" y="703120"/>
            <a:ext cx="3436896" cy="561800"/>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861" y="1425819"/>
            <a:ext cx="2256101" cy="2908307"/>
          </a:xfrm>
          <a:prstGeom prst="rect">
            <a:avLst/>
          </a:prstGeom>
        </p:spPr>
      </p:pic>
    </p:spTree>
    <p:extLst>
      <p:ext uri="{BB962C8B-B14F-4D97-AF65-F5344CB8AC3E}">
        <p14:creationId xmlns:p14="http://schemas.microsoft.com/office/powerpoint/2010/main" val="2612280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095" y="1917269"/>
            <a:ext cx="3867690" cy="1629002"/>
          </a:xfrm>
          <a:prstGeom prst="rect">
            <a:avLst/>
          </a:prstGeom>
        </p:spPr>
      </p:pic>
    </p:spTree>
    <p:extLst>
      <p:ext uri="{BB962C8B-B14F-4D97-AF65-F5344CB8AC3E}">
        <p14:creationId xmlns:p14="http://schemas.microsoft.com/office/powerpoint/2010/main" val="4185262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One or more receivers </a:t>
            </a:r>
            <a:r>
              <a:rPr lang="en-US" sz="1800" dirty="0">
                <a:solidFill>
                  <a:schemeClr val="bg1"/>
                </a:solidFill>
                <a:latin typeface="Source Sans Pro" panose="020B0604020202020204" charset="0"/>
              </a:rPr>
              <a:t>in the chain handles the </a:t>
            </a:r>
            <a:r>
              <a:rPr lang="en-US" sz="1800" dirty="0" smtClean="0">
                <a:solidFill>
                  <a:schemeClr val="bg1"/>
                </a:solidFill>
                <a:latin typeface="Source Sans Pro" panose="020B0604020202020204" charset="0"/>
              </a:rPr>
              <a:t>Request</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216336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105" y="672321"/>
            <a:ext cx="4048690" cy="924054"/>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831" y="1770082"/>
            <a:ext cx="3905795" cy="1267002"/>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75" y="1770082"/>
            <a:ext cx="4296375" cy="1267002"/>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6407" y="3210792"/>
            <a:ext cx="4277322" cy="1247949"/>
          </a:xfrm>
          <a:prstGeom prst="rect">
            <a:avLst/>
          </a:prstGeom>
        </p:spPr>
      </p:pic>
    </p:spTree>
    <p:extLst>
      <p:ext uri="{BB962C8B-B14F-4D97-AF65-F5344CB8AC3E}">
        <p14:creationId xmlns:p14="http://schemas.microsoft.com/office/powerpoint/2010/main" val="2633543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2701587"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Behavioral</a:t>
            </a:r>
            <a:r>
              <a:rPr lang="en-US" sz="1800" dirty="0"/>
              <a:t> design patterns are concerned with algorithms and the assignment of responsibilities between objects.</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Definition</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Imagini pentru behavioral design patter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348" y="1436594"/>
            <a:ext cx="4440778" cy="276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2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283" y="684783"/>
            <a:ext cx="1034240" cy="573440"/>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244" y="1867337"/>
            <a:ext cx="3597965" cy="2535069"/>
          </a:xfrm>
          <a:prstGeom prst="rect">
            <a:avLst/>
          </a:prstGeom>
        </p:spPr>
      </p:pic>
      <p:pic>
        <p:nvPicPr>
          <p:cNvPr id="2" name="Picture 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268" y="1867337"/>
            <a:ext cx="2588365" cy="2425501"/>
          </a:xfrm>
          <a:prstGeom prst="rect">
            <a:avLst/>
          </a:prstGeom>
        </p:spPr>
      </p:pic>
      <p:sp>
        <p:nvSpPr>
          <p:cNvPr id="6" name="Google Shape;212;p28"/>
          <p:cNvSpPr txBox="1">
            <a:spLocks/>
          </p:cNvSpPr>
          <p:nvPr/>
        </p:nvSpPr>
        <p:spPr>
          <a:xfrm>
            <a:off x="-1073054" y="1046922"/>
            <a:ext cx="6817500"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9pPr>
          </a:lstStyle>
          <a:p>
            <a:pPr algn="ctr"/>
            <a:r>
              <a:rPr lang="en-US" sz="3600" dirty="0" smtClean="0">
                <a:solidFill>
                  <a:srgbClr val="00BEF2"/>
                </a:solidFill>
              </a:rPr>
              <a:t>Old</a:t>
            </a:r>
            <a:endParaRPr lang="en-US" sz="3600" dirty="0">
              <a:solidFill>
                <a:srgbClr val="00BEF2"/>
              </a:solidFill>
            </a:endParaRPr>
          </a:p>
        </p:txBody>
      </p:sp>
      <p:sp>
        <p:nvSpPr>
          <p:cNvPr id="7" name="Google Shape;212;p28"/>
          <p:cNvSpPr txBox="1">
            <a:spLocks/>
          </p:cNvSpPr>
          <p:nvPr/>
        </p:nvSpPr>
        <p:spPr>
          <a:xfrm>
            <a:off x="3247154" y="1091381"/>
            <a:ext cx="6817500"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9pPr>
          </a:lstStyle>
          <a:p>
            <a:pPr algn="ctr"/>
            <a:r>
              <a:rPr lang="en-US" sz="3600" dirty="0" smtClean="0">
                <a:solidFill>
                  <a:srgbClr val="00BEF2"/>
                </a:solidFill>
              </a:rPr>
              <a:t>New</a:t>
            </a:r>
            <a:endParaRPr lang="en-US" sz="3600" dirty="0">
              <a:solidFill>
                <a:srgbClr val="00BEF2"/>
              </a:solidFill>
            </a:endParaRPr>
          </a:p>
        </p:txBody>
      </p:sp>
    </p:spTree>
    <p:extLst>
      <p:ext uri="{BB962C8B-B14F-4D97-AF65-F5344CB8AC3E}">
        <p14:creationId xmlns:p14="http://schemas.microsoft.com/office/powerpoint/2010/main" val="1757100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677" y="672897"/>
            <a:ext cx="706761" cy="609500"/>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986" y="672897"/>
            <a:ext cx="706761" cy="609500"/>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709" y="672897"/>
            <a:ext cx="706761" cy="609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26" y="1646794"/>
            <a:ext cx="2728864" cy="2418892"/>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9924" y="1646794"/>
            <a:ext cx="2724883" cy="2013077"/>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8241" y="1646794"/>
            <a:ext cx="2747698" cy="925986"/>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139" y="765906"/>
            <a:ext cx="523835" cy="141577"/>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0462" y="767598"/>
            <a:ext cx="515973" cy="137277"/>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8527" y="765906"/>
            <a:ext cx="527123" cy="138969"/>
          </a:xfrm>
          <a:prstGeom prst="rect">
            <a:avLst/>
          </a:prstGeom>
        </p:spPr>
      </p:pic>
    </p:spTree>
    <p:extLst>
      <p:ext uri="{BB962C8B-B14F-4D97-AF65-F5344CB8AC3E}">
        <p14:creationId xmlns:p14="http://schemas.microsoft.com/office/powerpoint/2010/main" val="339819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521" y="654485"/>
            <a:ext cx="2687667" cy="3826405"/>
          </a:xfrm>
          <a:prstGeom prst="rect">
            <a:avLst/>
          </a:prstGeom>
        </p:spPr>
      </p:pic>
    </p:spTree>
    <p:extLst>
      <p:ext uri="{BB962C8B-B14F-4D97-AF65-F5344CB8AC3E}">
        <p14:creationId xmlns:p14="http://schemas.microsoft.com/office/powerpoint/2010/main" val="406423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we’ve learned today</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43</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64973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6130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150471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3633858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i="1" dirty="0"/>
              <a:t>Single Responsibility Principle</a:t>
            </a:r>
            <a:r>
              <a:rPr lang="en-US" sz="1200" dirty="0"/>
              <a:t>. You can decouple classes that invoke operations from classes that perform operations.</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47</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1835926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i="1" dirty="0"/>
              <a:t>Single Responsibility Principle</a:t>
            </a:r>
            <a:r>
              <a:rPr lang="en-US" sz="1200" dirty="0"/>
              <a:t>. You can decouple classes that invoke operations from classes that perform operations.</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2" name="Google Shape;232;p30"/>
          <p:cNvSpPr txBox="1">
            <a:spLocks noGrp="1"/>
          </p:cNvSpPr>
          <p:nvPr>
            <p:ph type="body" idx="2"/>
          </p:nvPr>
        </p:nvSpPr>
        <p:spPr>
          <a:xfrm>
            <a:off x="4799023" y="1608295"/>
            <a:ext cx="3341085" cy="1339800"/>
          </a:xfrm>
          <a:prstGeom prst="rect">
            <a:avLst/>
          </a:prstGeom>
        </p:spPr>
        <p:txBody>
          <a:bodyPr spcFirstLastPara="1" wrap="square" lIns="91425" tIns="91425" rIns="91425" bIns="91425" anchor="t" anchorCtr="0">
            <a:noAutofit/>
          </a:bodyPr>
          <a:lstStyle/>
          <a:p>
            <a:pPr marL="0" lvl="0" indent="0">
              <a:buNone/>
            </a:pPr>
            <a:r>
              <a:rPr lang="en-US" sz="1200" dirty="0"/>
              <a:t>Some requests may end up unhandled.</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42" name="Google Shape;454;p39"/>
          <p:cNvGrpSpPr/>
          <p:nvPr/>
        </p:nvGrpSpPr>
        <p:grpSpPr>
          <a:xfrm rot="10800000">
            <a:off x="4356403" y="1871930"/>
            <a:ext cx="373346" cy="324495"/>
            <a:chOff x="5975075" y="2327500"/>
            <a:chExt cx="420100" cy="388350"/>
          </a:xfrm>
          <a:solidFill>
            <a:srgbClr val="FE4430"/>
          </a:solidFill>
        </p:grpSpPr>
        <p:sp>
          <p:nvSpPr>
            <p:cNvPr id="43"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4"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9496307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616814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would we use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13823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loose </a:t>
            </a:r>
            <a:r>
              <a:rPr lang="en-US" sz="1800" dirty="0" smtClean="0"/>
              <a:t>coupling</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99932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3916848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r>
              <a:rPr lang="en-US" sz="1800" dirty="0" smtClean="0"/>
              <a:t>When </a:t>
            </a:r>
            <a:r>
              <a:rPr lang="en-US" sz="1800" dirty="0"/>
              <a:t>you have a complex logic </a:t>
            </a:r>
            <a:r>
              <a:rPr lang="en-US" sz="1800" dirty="0" smtClean="0"/>
              <a:t>to handle </a:t>
            </a:r>
            <a:r>
              <a:rPr lang="en-US" sz="1800" dirty="0"/>
              <a:t>requests</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799502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When you </a:t>
            </a:r>
            <a:r>
              <a:rPr lang="en-US" sz="1800" dirty="0" smtClean="0"/>
              <a:t>have a complex logic to handle requests</a:t>
            </a:r>
            <a:br>
              <a:rPr lang="en-US" sz="1800" dirty="0" smtClean="0"/>
            </a:br>
            <a:endParaRPr lang="en-US" sz="1800" dirty="0"/>
          </a:p>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1786377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r>
              <a:rPr lang="en-US" sz="1800" dirty="0" smtClean="0"/>
              <a:t>When </a:t>
            </a:r>
            <a:r>
              <a:rPr lang="en-US" sz="1800" dirty="0"/>
              <a:t>you have a complex logic to handle requests</a:t>
            </a:r>
            <a:r>
              <a:rPr lang="en-US" sz="1800" dirty="0" smtClean="0"/>
              <a:t/>
            </a:r>
            <a:br>
              <a:rPr lang="en-US" sz="1800" dirty="0" smtClean="0"/>
            </a:br>
            <a:endParaRPr lang="en-US" sz="1800" dirty="0"/>
          </a:p>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54</a:t>
            </a:fld>
            <a:endParaRPr/>
          </a:p>
        </p:txBody>
      </p:sp>
      <p:pic>
        <p:nvPicPr>
          <p:cNvPr id="6146" name="Picture 2" descr="https://contribute.geeksforgeeks.org/wp-content/uploads/desigmpatternum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850" y="2853073"/>
            <a:ext cx="2114550" cy="162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29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2936307"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55</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Questions</a:t>
            </a:r>
            <a:endParaRPr dirty="0"/>
          </a:p>
        </p:txBody>
      </p:sp>
      <p:pic>
        <p:nvPicPr>
          <p:cNvPr id="7170" name="Picture 2" descr="Bildergebnis fÃ¼r questions ne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37" y="2074245"/>
            <a:ext cx="3603625" cy="2329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3414000"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smtClean="0"/>
              <a:t>Thank you!</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56</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 dirty="0" smtClean="0"/>
              <a:t>Thanks!</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849" y="2096088"/>
            <a:ext cx="3048000" cy="2286000"/>
          </a:xfrm>
          <a:prstGeom prst="rect">
            <a:avLst/>
          </a:prstGeom>
        </p:spPr>
      </p:pic>
    </p:spTree>
    <p:extLst>
      <p:ext uri="{BB962C8B-B14F-4D97-AF65-F5344CB8AC3E}">
        <p14:creationId xmlns:p14="http://schemas.microsoft.com/office/powerpoint/2010/main" val="929732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a:solidFill>
                <a:srgbClr val="00BEF2"/>
              </a:solidFill>
            </a:endParaRPr>
          </a:p>
          <a:p>
            <a:pPr marL="0" lvl="0" indent="0">
              <a:buNone/>
            </a:pPr>
            <a:r>
              <a:rPr lang="en-US" sz="1800" dirty="0"/>
              <a:t>There is a potentially variable number of “handler” or “processing element” or “node” objects, and a stream of </a:t>
            </a:r>
            <a:r>
              <a:rPr lang="en-US" sz="1800" dirty="0">
                <a:solidFill>
                  <a:srgbClr val="00BEF2"/>
                </a:solidFill>
              </a:rPr>
              <a:t>requests</a:t>
            </a:r>
            <a:r>
              <a:rPr lang="en-US" sz="1800" dirty="0"/>
              <a:t> that must be handled. Need to efficiently process the requests without hard-wiring </a:t>
            </a:r>
            <a:r>
              <a:rPr lang="en-US" sz="1800" dirty="0">
                <a:solidFill>
                  <a:srgbClr val="00BEF2"/>
                </a:solidFill>
              </a:rPr>
              <a:t>handler relationships </a:t>
            </a:r>
            <a:r>
              <a:rPr lang="en-US" sz="1800" dirty="0"/>
              <a:t>and precedence, or request-to-handler mappings.</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062" y="2784903"/>
            <a:ext cx="5939576" cy="1706664"/>
          </a:xfrm>
          <a:prstGeom prst="rect">
            <a:avLst/>
          </a:prstGeom>
        </p:spPr>
      </p:pic>
    </p:spTree>
    <p:extLst>
      <p:ext uri="{BB962C8B-B14F-4D97-AF65-F5344CB8AC3E}">
        <p14:creationId xmlns:p14="http://schemas.microsoft.com/office/powerpoint/2010/main" val="402318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188" y="1705029"/>
            <a:ext cx="5725324" cy="2248214"/>
          </a:xfrm>
          <a:prstGeom prst="rect">
            <a:avLst/>
          </a:prstGeom>
        </p:spPr>
      </p:pic>
    </p:spTree>
    <p:extLst>
      <p:ext uri="{BB962C8B-B14F-4D97-AF65-F5344CB8AC3E}">
        <p14:creationId xmlns:p14="http://schemas.microsoft.com/office/powerpoint/2010/main" val="2304159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121" y="1320125"/>
            <a:ext cx="5155457" cy="3086758"/>
          </a:xfrm>
          <a:prstGeom prst="rect">
            <a:avLst/>
          </a:prstGeom>
        </p:spPr>
      </p:pic>
    </p:spTree>
    <p:extLst>
      <p:ext uri="{BB962C8B-B14F-4D97-AF65-F5344CB8AC3E}">
        <p14:creationId xmlns:p14="http://schemas.microsoft.com/office/powerpoint/2010/main" val="3821355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73833" y="1695390"/>
            <a:ext cx="7647020" cy="2764500"/>
          </a:xfrm>
          <a:prstGeom prst="rect">
            <a:avLst/>
          </a:prstGeom>
        </p:spPr>
        <p:txBody>
          <a:bodyPr spcFirstLastPara="1" wrap="square" lIns="91425" tIns="91425" rIns="91425" bIns="91425" anchor="t" anchorCtr="0">
            <a:noAutofit/>
          </a:bodyPr>
          <a:lstStyle/>
          <a:p>
            <a:pPr marL="0" lvl="0" indent="0">
              <a:buNone/>
            </a:pPr>
            <a:r>
              <a:rPr lang="en-US" dirty="0"/>
              <a:t>Encapsulate the processing elements inside a “pipeline” abstraction; and have clients “launch and leave” their </a:t>
            </a:r>
            <a:r>
              <a:rPr lang="en-US" dirty="0">
                <a:solidFill>
                  <a:srgbClr val="00BEF2"/>
                </a:solidFill>
              </a:rPr>
              <a:t>requests</a:t>
            </a:r>
            <a:r>
              <a:rPr lang="en-US" dirty="0"/>
              <a:t> at the entrance to the pipeline.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970" y="3003133"/>
            <a:ext cx="5455759" cy="1343084"/>
          </a:xfrm>
          <a:prstGeom prst="rect">
            <a:avLst/>
          </a:prstGeom>
        </p:spPr>
      </p:pic>
    </p:spTree>
    <p:extLst>
      <p:ext uri="{BB962C8B-B14F-4D97-AF65-F5344CB8AC3E}">
        <p14:creationId xmlns:p14="http://schemas.microsoft.com/office/powerpoint/2010/main" val="372202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9943</TotalTime>
  <Words>517</Words>
  <Application>Microsoft Office PowerPoint</Application>
  <PresentationFormat>On-screen Show (16:9)</PresentationFormat>
  <Paragraphs>159</Paragraphs>
  <Slides>56</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Montserrat</vt:lpstr>
      <vt:lpstr>Source Sans Pro</vt:lpstr>
      <vt:lpstr>Arial</vt:lpstr>
      <vt:lpstr>Gremio template</vt:lpstr>
      <vt:lpstr>CHAIN OF RESPONSIBILITY</vt:lpstr>
      <vt:lpstr>Definition</vt:lpstr>
      <vt:lpstr>Definition</vt:lpstr>
      <vt:lpstr>Definition</vt:lpstr>
      <vt:lpstr>Motivation</vt:lpstr>
      <vt:lpstr>Problem</vt:lpstr>
      <vt:lpstr>Problem</vt:lpstr>
      <vt:lpstr>Problem</vt:lpstr>
      <vt:lpstr>Solution</vt:lpstr>
      <vt:lpstr>Examples</vt:lpstr>
      <vt:lpstr>School</vt:lpstr>
      <vt:lpstr>Example</vt:lpstr>
      <vt:lpstr>Example</vt:lpstr>
      <vt:lpstr>Example</vt:lpstr>
      <vt:lpstr>ATM</vt:lpstr>
      <vt:lpstr>Example</vt:lpstr>
      <vt:lpstr>Example</vt:lpstr>
      <vt:lpstr>Input Validation</vt:lpstr>
      <vt:lpstr>Example</vt:lpstr>
      <vt:lpstr>Mail</vt:lpstr>
      <vt:lpstr>Example</vt:lpstr>
      <vt:lpstr>Applicability</vt:lpstr>
      <vt:lpstr>Applicability</vt:lpstr>
      <vt:lpstr>Applicability</vt:lpstr>
      <vt:lpstr>Applicability</vt:lpstr>
      <vt:lpstr>Applicability</vt:lpstr>
      <vt:lpstr>Structure</vt:lpstr>
      <vt:lpstr>Structure</vt:lpstr>
      <vt:lpstr>Structure</vt:lpstr>
      <vt:lpstr>Structure</vt:lpstr>
      <vt:lpstr>Diagram</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Pros and Cons</vt:lpstr>
      <vt:lpstr>Pros and Cons</vt:lpstr>
      <vt:lpstr>Pros and Cons</vt:lpstr>
      <vt:lpstr>Pros and Cons</vt:lpstr>
      <vt:lpstr>Pros and Cons</vt:lpstr>
      <vt:lpstr>Conclusion</vt:lpstr>
      <vt:lpstr>Conclusion</vt:lpstr>
      <vt:lpstr>Conclusion</vt:lpstr>
      <vt:lpstr>Conclusion</vt:lpstr>
      <vt:lpstr>Conclusion</vt:lpstr>
      <vt:lpstr>Conclusion</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Frum, Virgil Anton</dc:creator>
  <cp:lastModifiedBy>Frum, Virgil Anton</cp:lastModifiedBy>
  <cp:revision>37</cp:revision>
  <dcterms:modified xsi:type="dcterms:W3CDTF">2019-01-21T09:34:42Z</dcterms:modified>
</cp:coreProperties>
</file>